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8dcb4533b_0_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18dcb4533b_0_1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8d3d40601_0_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18d3d40601_0_1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8c6991472_0_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18c6991472_0_1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8c6991472_0_3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18c6991472_0_3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8dcb4533b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8dcb4533b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18c6991472_0_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318c6991472_0_5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8c6991472_0_6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318c6991472_0_67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8c6991472_0_7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318c6991472_0_77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8c6991472_0_6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318c6991472_0_6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8c6991472_0_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18c6991472_0_3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8d3d40601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18d3d40601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743200" y="19812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B29142"/>
              </a:buClr>
              <a:buSzPts val="4800"/>
              <a:buFont typeface="Georgia"/>
              <a:buNone/>
              <a:defRPr sz="4800">
                <a:solidFill>
                  <a:srgbClr val="B2914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743200" y="3505199"/>
            <a:ext cx="6172200" cy="121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rgbClr val="0C223F"/>
              </a:buClr>
              <a:buSzPts val="2400"/>
              <a:buNone/>
              <a:defRPr sz="2400">
                <a:solidFill>
                  <a:srgbClr val="0C223F"/>
                </a:solidFill>
              </a:defRPr>
            </a:lvl1pPr>
            <a:lvl2pPr lvl="1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62000" y="1066800"/>
            <a:ext cx="76200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762000" y="1981200"/>
            <a:ext cx="7696200" cy="4602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861391" y="1828800"/>
            <a:ext cx="7772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5400"/>
              <a:buFont typeface="Georgia"/>
              <a:buNone/>
              <a:defRPr b="0" i="0" sz="5400" cap="none"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38200" y="1295400"/>
            <a:ext cx="685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002B5C"/>
              </a:buClr>
              <a:buSzPts val="2000"/>
              <a:buNone/>
              <a:defRPr sz="2000">
                <a:solidFill>
                  <a:srgbClr val="002B5C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762000" y="838200"/>
            <a:ext cx="7924799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762000" y="1600200"/>
            <a:ext cx="3886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2B5C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2B5C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2B5C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950068" y="1600200"/>
            <a:ext cx="373673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002B5C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002B5C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002B5C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762000" y="792162"/>
            <a:ext cx="79248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4000"/>
              <a:buFont typeface="Georgi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762000" y="1809750"/>
            <a:ext cx="39624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2B5C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2B5C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2B5C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2B5C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" name="Google Shape;24;p6"/>
          <p:cNvSpPr txBox="1"/>
          <p:nvPr>
            <p:ph idx="2" type="body"/>
          </p:nvPr>
        </p:nvSpPr>
        <p:spPr>
          <a:xfrm>
            <a:off x="762000" y="2514600"/>
            <a:ext cx="3962400" cy="3765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2B5C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2B5C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2B5C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2B5C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5" name="Google Shape;25;p6"/>
          <p:cNvSpPr txBox="1"/>
          <p:nvPr>
            <p:ph idx="3" type="body"/>
          </p:nvPr>
        </p:nvSpPr>
        <p:spPr>
          <a:xfrm>
            <a:off x="4949945" y="1809750"/>
            <a:ext cx="373685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002B5C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002B5C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002B5C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002B5C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" name="Google Shape;26;p6"/>
          <p:cNvSpPr txBox="1"/>
          <p:nvPr>
            <p:ph idx="4" type="body"/>
          </p:nvPr>
        </p:nvSpPr>
        <p:spPr>
          <a:xfrm>
            <a:off x="4949945" y="2514600"/>
            <a:ext cx="3736855" cy="3765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002B5C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002B5C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002B5C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002B5C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762000" y="1352550"/>
            <a:ext cx="2703513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Font typeface="Georgia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581400" y="1352550"/>
            <a:ext cx="5105400" cy="4773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002B5C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002B5C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2B5C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002B5C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002B5C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762000" y="2057400"/>
            <a:ext cx="2703513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002B5C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2B5C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2B5C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2B5C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2B5C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838200" y="1151334"/>
            <a:ext cx="1905000" cy="8298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1800"/>
              <a:buFont typeface="Georgia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/>
          <p:nvPr>
            <p:ph idx="2" type="pic"/>
          </p:nvPr>
        </p:nvSpPr>
        <p:spPr>
          <a:xfrm>
            <a:off x="2895600" y="1128142"/>
            <a:ext cx="5791200" cy="5262717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38200" y="2133599"/>
            <a:ext cx="1905000" cy="4257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rgbClr val="002B5C"/>
              </a:buClr>
              <a:buSzPts val="1200"/>
              <a:buNone/>
              <a:defRPr sz="12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rgbClr val="002B5C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002B5C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rgbClr val="002B5C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rgbClr val="002B5C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762000" y="3276600"/>
            <a:ext cx="59436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743200" y="609600"/>
            <a:ext cx="60960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4000"/>
              <a:buFont typeface="Georgia"/>
              <a:buNone/>
              <a:defRPr b="0" i="0" sz="4000" u="none" cap="none" strike="noStrike">
                <a:solidFill>
                  <a:srgbClr val="002B5C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743200" y="1524000"/>
            <a:ext cx="6096000" cy="4602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2B5C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2B5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002B5C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2B5C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2B5C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2B5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002B5C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2B5C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04800" lvl="4" marL="2286000" marR="0" rtl="0" algn="l">
              <a:spcBef>
                <a:spcPts val="240"/>
              </a:spcBef>
              <a:spcAft>
                <a:spcPts val="0"/>
              </a:spcAft>
              <a:buClr>
                <a:srgbClr val="002B5C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rgbClr val="002B5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ctrTitle"/>
          </p:nvPr>
        </p:nvSpPr>
        <p:spPr>
          <a:xfrm>
            <a:off x="2743200" y="19812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29142"/>
              </a:buClr>
              <a:buSzPts val="4800"/>
              <a:buFont typeface="Georgia"/>
              <a:buNone/>
            </a:pPr>
            <a:r>
              <a:rPr lang="en-US"/>
              <a:t>DBF Senior Design Proposal </a:t>
            </a:r>
            <a:endParaRPr/>
          </a:p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2743200" y="3505199"/>
            <a:ext cx="6172200" cy="121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C223F"/>
              </a:buClr>
              <a:buSzPts val="2400"/>
              <a:buNone/>
            </a:pPr>
            <a:r>
              <a:rPr lang="en-US"/>
              <a:t>Ricky Ortiz, Daniel Noronha, Matt Zagrocki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529400" y="550225"/>
            <a:ext cx="7924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ct val="100000"/>
              <a:buFont typeface="Georgia"/>
              <a:buNone/>
            </a:pPr>
            <a:r>
              <a:rPr lang="en-US"/>
              <a:t>Available Technologies</a:t>
            </a:r>
            <a:endParaRPr/>
          </a:p>
        </p:txBody>
      </p:sp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663" y="5098325"/>
            <a:ext cx="1759675" cy="17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8550" y="173225"/>
            <a:ext cx="1531075" cy="15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7587" y="1223643"/>
            <a:ext cx="2812999" cy="23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 rotWithShape="1">
          <a:blip r:embed="rId6">
            <a:alphaModFix/>
          </a:blip>
          <a:srcRect b="10830" l="8775" r="0" t="9125"/>
          <a:stretch/>
        </p:blipFill>
        <p:spPr>
          <a:xfrm>
            <a:off x="5914000" y="3215475"/>
            <a:ext cx="2813000" cy="16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529400" y="1223650"/>
            <a:ext cx="3923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Central Microcontroller</a:t>
            </a:r>
            <a:endParaRPr b="1"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ESP32-PICO-V3-02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/>
              <a:t>GPS Module</a:t>
            </a:r>
            <a:endParaRPr b="1"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NEO-M9N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/>
              <a:t>Inertial Measurement Unit</a:t>
            </a:r>
            <a:endParaRPr b="1"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BNO085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/>
              <a:t>Pitot Tube (Differential Pressure Sensor)</a:t>
            </a:r>
            <a:endParaRPr b="1"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rgbClr val="002B5C"/>
              </a:buClr>
              <a:buSzPts val="2100"/>
              <a:buChar char="-"/>
            </a:pPr>
            <a:r>
              <a:rPr lang="en-US" sz="2100">
                <a:solidFill>
                  <a:srgbClr val="002B5C"/>
                </a:solidFill>
                <a:highlight>
                  <a:srgbClr val="FFFFFF"/>
                </a:highlight>
              </a:rPr>
              <a:t>ABP2DRRT001PD2A3XX</a:t>
            </a:r>
            <a:endParaRPr sz="21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8800" y="4854678"/>
            <a:ext cx="2106326" cy="210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529400" y="550225"/>
            <a:ext cx="7924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ct val="100000"/>
              <a:buFont typeface="Georgia"/>
              <a:buNone/>
            </a:pPr>
            <a:r>
              <a:rPr lang="en-US"/>
              <a:t>Available Technologies</a:t>
            </a:r>
            <a:endParaRPr/>
          </a:p>
        </p:txBody>
      </p:sp>
      <p:sp>
        <p:nvSpPr>
          <p:cNvPr id="114" name="Google Shape;114;p23"/>
          <p:cNvSpPr txBox="1"/>
          <p:nvPr>
            <p:ph idx="2" type="body"/>
          </p:nvPr>
        </p:nvSpPr>
        <p:spPr>
          <a:xfrm>
            <a:off x="529400" y="1212575"/>
            <a:ext cx="5980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Motors</a:t>
            </a:r>
            <a:endParaRPr b="1"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MKS Servos</a:t>
            </a:r>
            <a:endParaRPr sz="2100">
              <a:solidFill>
                <a:srgbClr val="002B5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100"/>
              <a:t>Construction Materials</a:t>
            </a:r>
            <a:endParaRPr b="1" sz="2100"/>
          </a:p>
          <a:p>
            <a:pPr indent="-3619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XPS Foam and Carbon Fiber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100"/>
              <a:t>Battery</a:t>
            </a:r>
            <a:endParaRPr b="1" sz="2100"/>
          </a:p>
          <a:p>
            <a:pPr indent="-3619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2s 300mAh LiPo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/>
              <a:t>Proximity Sensors</a:t>
            </a:r>
            <a:endParaRPr b="1" sz="2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Hamlin </a:t>
            </a:r>
            <a:r>
              <a:rPr lang="en-US" sz="2100">
                <a:solidFill>
                  <a:srgbClr val="333333"/>
                </a:solidFill>
                <a:highlight>
                  <a:srgbClr val="FFFFFF"/>
                </a:highlight>
              </a:rPr>
              <a:t>59140-010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Hamlin 57140-000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951" y="4911026"/>
            <a:ext cx="3251101" cy="194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 rotWithShape="1">
          <a:blip r:embed="rId4">
            <a:alphaModFix/>
          </a:blip>
          <a:srcRect b="15106" l="7344" r="7061" t="14036"/>
          <a:stretch/>
        </p:blipFill>
        <p:spPr>
          <a:xfrm>
            <a:off x="6601050" y="5033375"/>
            <a:ext cx="2270501" cy="18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 rotWithShape="1">
          <a:blip r:embed="rId5">
            <a:alphaModFix/>
          </a:blip>
          <a:srcRect b="28417" l="0" r="0" t="31158"/>
          <a:stretch/>
        </p:blipFill>
        <p:spPr>
          <a:xfrm>
            <a:off x="5843000" y="4036050"/>
            <a:ext cx="2329000" cy="9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962500"/>
            <a:ext cx="2017650" cy="20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 rotWithShape="1">
          <a:blip r:embed="rId7">
            <a:alphaModFix/>
          </a:blip>
          <a:srcRect b="20108" l="22445" r="18329" t="0"/>
          <a:stretch/>
        </p:blipFill>
        <p:spPr>
          <a:xfrm>
            <a:off x="6601050" y="2284675"/>
            <a:ext cx="2580600" cy="150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4844" y="121819"/>
            <a:ext cx="2393500" cy="22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762000" y="838200"/>
            <a:ext cx="7924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ct val="100000"/>
              <a:buFont typeface="Georgia"/>
              <a:buNone/>
            </a:pPr>
            <a:r>
              <a:rPr lang="en-US"/>
              <a:t>Engineering Content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762000" y="1600200"/>
            <a:ext cx="7924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B5C"/>
                </a:solidFill>
              </a:rPr>
              <a:t>Schematic Design</a:t>
            </a:r>
            <a:endParaRPr b="1"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●"/>
            </a:pPr>
            <a:r>
              <a:rPr lang="en-US" sz="2000">
                <a:solidFill>
                  <a:srgbClr val="002B5C"/>
                </a:solidFill>
              </a:rPr>
              <a:t>Develop a comprehensive circuit schematic incorporating the ESP32, sensors, servos, and power systems to ensure proper functionality and integration.</a:t>
            </a:r>
            <a:endParaRPr sz="20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B5C"/>
                </a:solidFill>
              </a:rPr>
              <a:t>PCB Design and Layout</a:t>
            </a:r>
            <a:endParaRPr b="1"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●"/>
            </a:pPr>
            <a:r>
              <a:rPr lang="en-US" sz="2000">
                <a:solidFill>
                  <a:srgbClr val="002B5C"/>
                </a:solidFill>
              </a:rPr>
              <a:t>Optimize the circuit board for minimal size and weight while ensuring manufacturability.</a:t>
            </a:r>
            <a:endParaRPr sz="20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Overall CAD Design of Glider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Coordinate with Aerodynamics and Structures team to ensure </a:t>
            </a:r>
            <a:r>
              <a:rPr lang="en-US" sz="2000"/>
              <a:t>compatibility</a:t>
            </a:r>
            <a:r>
              <a:rPr lang="en-US" sz="2000"/>
              <a:t> and proper integration with the Glider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762000" y="838200"/>
            <a:ext cx="7924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ct val="100000"/>
              <a:buFont typeface="Georgia"/>
              <a:buNone/>
            </a:pPr>
            <a:r>
              <a:rPr lang="en-US"/>
              <a:t>Engineering Content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762000" y="1600200"/>
            <a:ext cx="7924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B5C"/>
                </a:solidFill>
              </a:rPr>
              <a:t>Programming and Control Logic</a:t>
            </a:r>
            <a:endParaRPr b="1"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●"/>
            </a:pPr>
            <a:r>
              <a:rPr lang="en-US" sz="2000">
                <a:solidFill>
                  <a:srgbClr val="002B5C"/>
                </a:solidFill>
              </a:rPr>
              <a:t>Implement FreeRTOS for task scheduling, sensor data processing, and PID-based control of flight surfaces for precise navigation</a:t>
            </a:r>
            <a:endParaRPr sz="20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B5C"/>
                </a:solidFill>
              </a:rPr>
              <a:t>Testing and Validation</a:t>
            </a:r>
            <a:endParaRPr b="1"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●"/>
            </a:pPr>
            <a:r>
              <a:rPr lang="en-US" sz="2000">
                <a:solidFill>
                  <a:srgbClr val="002B5C"/>
                </a:solidFill>
              </a:rPr>
              <a:t>Conduct flight tests to verify system functionality, refine algorithms, and ensure competition readiness</a:t>
            </a:r>
            <a:endParaRPr b="1" sz="2000">
              <a:solidFill>
                <a:srgbClr val="002B5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762000" y="792162"/>
            <a:ext cx="79248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4000"/>
              <a:buFont typeface="Georgia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138" name="Google Shape;138;p26"/>
          <p:cNvSpPr txBox="1"/>
          <p:nvPr>
            <p:ph idx="2" type="body"/>
          </p:nvPr>
        </p:nvSpPr>
        <p:spPr>
          <a:xfrm>
            <a:off x="762025" y="1600050"/>
            <a:ext cx="7924800" cy="4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Our project designs the electronics for an autonomous glider to meet AIAA Design Build Fly competition goals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glider will demonstrate precise flight control, reliable navigation, and lightweight construction for optimal performance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Successful implementation involves integrating sensors, motors, and a real-time operating system into a compact design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project blends principles of electrical, aeronautical, and mechanical engineering and is an </a:t>
            </a:r>
            <a:r>
              <a:rPr lang="en-US" sz="2000"/>
              <a:t>exploration</a:t>
            </a:r>
            <a:r>
              <a:rPr lang="en-US" sz="2000"/>
              <a:t> into the feasibility of autonomous flight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762000" y="792162"/>
            <a:ext cx="7924800" cy="8079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Progress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40912"/>
            <a:ext cx="9144003" cy="169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762000" y="1066800"/>
            <a:ext cx="76200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4000"/>
              <a:buFont typeface="Georgi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51" name="Google Shape;51;p14"/>
          <p:cNvSpPr txBox="1"/>
          <p:nvPr>
            <p:ph idx="1" type="body"/>
          </p:nvPr>
        </p:nvSpPr>
        <p:spPr>
          <a:xfrm>
            <a:off x="762000" y="1981200"/>
            <a:ext cx="7696200" cy="4602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Collaborating with Notre Dame's DBF Club to develop an autonomous glider for the 2025 AIAA Design Build Fly Competition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Focused on designing the electronics system, including an ESP32 microcontroller to process sensor data and control flight surfaces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The goal is to achieve a lightweight, autonomous glider capable of precise navigation and scoring highly in the competition</a:t>
            </a:r>
            <a:endParaRPr sz="2000"/>
          </a:p>
        </p:txBody>
      </p:sp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849" y="62650"/>
            <a:ext cx="1890200" cy="18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762000" y="1066800"/>
            <a:ext cx="7620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4000"/>
              <a:buFont typeface="Georgia"/>
              <a:buNone/>
            </a:pPr>
            <a:r>
              <a:rPr lang="en-US"/>
              <a:t>Problem Description</a:t>
            </a:r>
            <a:endParaRPr/>
          </a:p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762000" y="1981200"/>
            <a:ext cx="76962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The g</a:t>
            </a:r>
            <a:r>
              <a:rPr lang="en-US" sz="2100"/>
              <a:t>lider must adhere to the constraints outlined by the AIAA Design Build Fly Competition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Objective is to ensure the glider meets all competition requirements, maximizes bonus points, and demonstrates reliable flight performance</a:t>
            </a:r>
            <a:endParaRPr sz="2100"/>
          </a:p>
        </p:txBody>
      </p:sp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338" y="4764175"/>
            <a:ext cx="1819325" cy="18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762000" y="1066800"/>
            <a:ext cx="7620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4000"/>
              <a:buFont typeface="Georgia"/>
              <a:buNone/>
            </a:pPr>
            <a:r>
              <a:rPr lang="en-US"/>
              <a:t>AIAA Competition Constraints</a:t>
            </a:r>
            <a:endParaRPr/>
          </a:p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762000" y="1924825"/>
            <a:ext cx="76962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Launch altitude</a:t>
            </a:r>
            <a:r>
              <a:rPr lang="en-US" sz="2400"/>
              <a:t>: 200-400 feet.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Weight limit:</a:t>
            </a:r>
            <a:r>
              <a:rPr lang="en-US" sz="2400"/>
              <a:t> 0.55 lbs (250 grams)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Prohibited Equipment: </a:t>
            </a:r>
            <a:r>
              <a:rPr lang="en-US" sz="2400"/>
              <a:t>Radio Receivers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400"/>
            </a:br>
            <a:r>
              <a:rPr b="1" lang="en-US" sz="2400"/>
              <a:t>Flight Control Method:</a:t>
            </a:r>
            <a:r>
              <a:rPr lang="en-US" sz="2400"/>
              <a:t> Determined by team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Storage and Launch: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Glider must fit between the airplane’s two external fuel tanks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Must remained secured to the airplane during all flight stages except the mission launch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 sz="2400"/>
              <a:t>Minimum gap of 0.25 inches between the airplane fuselage and glider wings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762000" y="1066800"/>
            <a:ext cx="7620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4000"/>
              <a:buFont typeface="Georgia"/>
              <a:buNone/>
            </a:pPr>
            <a:r>
              <a:rPr lang="en-US"/>
              <a:t>AIAA Scoring Criteria</a:t>
            </a:r>
            <a:endParaRPr/>
          </a:p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762000" y="1981200"/>
            <a:ext cx="76962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Number of laps completed by the main aircraft</a:t>
            </a:r>
            <a:endParaRPr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Weight of the glider</a:t>
            </a:r>
            <a:endParaRPr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Proximity of the glider to the landing zone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72" name="Google Shape;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625" y="4059925"/>
            <a:ext cx="5018049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762000" y="1066800"/>
            <a:ext cx="7620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4000"/>
              <a:buFont typeface="Georgia"/>
              <a:buNone/>
            </a:pPr>
            <a:r>
              <a:rPr lang="en-US"/>
              <a:t>Opportunities for Bonus Points</a:t>
            </a:r>
            <a:endParaRPr/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762000" y="1981200"/>
            <a:ext cx="76962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200"/>
              <a:buChar char="●"/>
            </a:pPr>
            <a:r>
              <a:rPr lang="en-US" sz="2200">
                <a:solidFill>
                  <a:srgbClr val="002B5C"/>
                </a:solidFill>
              </a:rPr>
              <a:t>Execute 180 degree turn post launch</a:t>
            </a:r>
            <a:endParaRPr sz="2200">
              <a:solidFill>
                <a:srgbClr val="002B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2B5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200"/>
              <a:buChar char="●"/>
            </a:pPr>
            <a:r>
              <a:rPr lang="en-US" sz="2200">
                <a:solidFill>
                  <a:srgbClr val="002B5C"/>
                </a:solidFill>
              </a:rPr>
              <a:t>Strobe lights turn on </a:t>
            </a:r>
            <a:r>
              <a:rPr b="1" lang="en-US" sz="2200">
                <a:solidFill>
                  <a:srgbClr val="002B5C"/>
                </a:solidFill>
              </a:rPr>
              <a:t>only</a:t>
            </a:r>
            <a:r>
              <a:rPr lang="en-US" sz="2200">
                <a:solidFill>
                  <a:srgbClr val="002B5C"/>
                </a:solidFill>
              </a:rPr>
              <a:t> after glider release</a:t>
            </a:r>
            <a:endParaRPr sz="2200">
              <a:solidFill>
                <a:srgbClr val="002B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2B5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200"/>
              <a:buChar char="●"/>
            </a:pPr>
            <a:r>
              <a:rPr lang="en-US" sz="2200">
                <a:solidFill>
                  <a:srgbClr val="002B5C"/>
                </a:solidFill>
              </a:rPr>
              <a:t>Follow a control descent or landing pattern to land in highest-scoring zones</a:t>
            </a:r>
            <a:endParaRPr sz="2200">
              <a:solidFill>
                <a:srgbClr val="002B5C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No bonus points awarded if landing is outside the bonus boxes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325" y="4752975"/>
            <a:ext cx="594360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762000" y="792162"/>
            <a:ext cx="7924800" cy="80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4000"/>
              <a:buFont typeface="Georgia"/>
              <a:buNone/>
            </a:pPr>
            <a:r>
              <a:rPr lang="en-US"/>
              <a:t>Proposed Solution</a:t>
            </a:r>
            <a:endParaRPr/>
          </a:p>
        </p:txBody>
      </p:sp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762000" y="1600200"/>
            <a:ext cx="79248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100"/>
              <a:buChar char="●"/>
            </a:pPr>
            <a:r>
              <a:rPr lang="en-US" sz="2100">
                <a:solidFill>
                  <a:srgbClr val="002B5C"/>
                </a:solidFill>
              </a:rPr>
              <a:t>Develop an electronic system centered around an ESP32 microcontroller to process data and control flight surfaces</a:t>
            </a:r>
            <a:endParaRPr sz="21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2B5C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100"/>
              <a:buChar char="●"/>
            </a:pPr>
            <a:r>
              <a:rPr lang="en-US" sz="2100">
                <a:solidFill>
                  <a:srgbClr val="002B5C"/>
                </a:solidFill>
              </a:rPr>
              <a:t>Integrate sensors, including an IMU, GPS module, and pitot tube, to allow precise navigation and autonomous flight</a:t>
            </a:r>
            <a:endParaRPr sz="21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2B5C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100"/>
              <a:buChar char="●"/>
            </a:pPr>
            <a:r>
              <a:rPr lang="en-US" sz="2100">
                <a:solidFill>
                  <a:srgbClr val="002B5C"/>
                </a:solidFill>
              </a:rPr>
              <a:t>Implement a PID control algorithm for real-time adjustments to ailerons and elevator</a:t>
            </a:r>
            <a:endParaRPr sz="21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2B5C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100"/>
              <a:buChar char="●"/>
            </a:pPr>
            <a:r>
              <a:rPr lang="en-US" sz="2100">
                <a:solidFill>
                  <a:srgbClr val="002B5C"/>
                </a:solidFill>
              </a:rPr>
              <a:t>Utilize strobe lights triggered by launch conditions</a:t>
            </a:r>
            <a:endParaRPr sz="2100">
              <a:solidFill>
                <a:srgbClr val="002B5C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Use a proximity sensor to detect when the Glider has been launched from the Main Aircraft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2B5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762000" y="792162"/>
            <a:ext cx="79248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4000"/>
              <a:buFont typeface="Georgia"/>
              <a:buNone/>
            </a:pPr>
            <a:r>
              <a:rPr lang="en-US"/>
              <a:t>Demonstrated Features</a:t>
            </a:r>
            <a:endParaRPr/>
          </a:p>
        </p:txBody>
      </p:sp>
      <p:sp>
        <p:nvSpPr>
          <p:cNvPr id="91" name="Google Shape;91;p20"/>
          <p:cNvSpPr txBox="1"/>
          <p:nvPr>
            <p:ph idx="2" type="body"/>
          </p:nvPr>
        </p:nvSpPr>
        <p:spPr>
          <a:xfrm>
            <a:off x="762013" y="1600050"/>
            <a:ext cx="80631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220"/>
              <a:buNone/>
            </a:pPr>
            <a:r>
              <a:rPr b="1" lang="en-US" sz="2000">
                <a:solidFill>
                  <a:srgbClr val="002B5C"/>
                </a:solidFill>
              </a:rPr>
              <a:t>Launch Mechanism</a:t>
            </a:r>
            <a:endParaRPr b="1"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-"/>
            </a:pPr>
            <a:r>
              <a:rPr lang="en-US" sz="2000">
                <a:solidFill>
                  <a:srgbClr val="002B5C"/>
                </a:solidFill>
              </a:rPr>
              <a:t>Launch mechanism ensures reliable deployment of the glider</a:t>
            </a:r>
            <a:endParaRPr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-"/>
            </a:pPr>
            <a:r>
              <a:rPr lang="en-US" sz="2000">
                <a:solidFill>
                  <a:srgbClr val="002B5C"/>
                </a:solidFill>
              </a:rPr>
              <a:t>Enable transition to autonomous flight without failed launches</a:t>
            </a:r>
            <a:endParaRPr sz="20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-US" sz="2000">
                <a:solidFill>
                  <a:srgbClr val="002B5C"/>
                </a:solidFill>
              </a:rPr>
              <a:t>Flight Control Surface Actuation</a:t>
            </a:r>
            <a:endParaRPr b="1"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-"/>
            </a:pPr>
            <a:r>
              <a:rPr lang="en-US" sz="2000">
                <a:solidFill>
                  <a:srgbClr val="002B5C"/>
                </a:solidFill>
              </a:rPr>
              <a:t>The glider will demonstrate actuation of the flight control surfaces</a:t>
            </a:r>
            <a:endParaRPr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-"/>
            </a:pPr>
            <a:r>
              <a:rPr lang="en-US" sz="2000">
                <a:solidFill>
                  <a:srgbClr val="002B5C"/>
                </a:solidFill>
              </a:rPr>
              <a:t>Proper flight control surface actuation is critical for scoring</a:t>
            </a:r>
            <a:endParaRPr sz="20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B5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220"/>
              <a:buNone/>
            </a:pPr>
            <a:r>
              <a:rPr b="1" lang="en-US" sz="2000">
                <a:solidFill>
                  <a:srgbClr val="002B5C"/>
                </a:solidFill>
              </a:rPr>
              <a:t>Strobe Lights</a:t>
            </a:r>
            <a:endParaRPr b="1"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-"/>
            </a:pPr>
            <a:r>
              <a:rPr lang="en-US" sz="2000">
                <a:solidFill>
                  <a:srgbClr val="002B5C"/>
                </a:solidFill>
              </a:rPr>
              <a:t>The strobe lights activate after the glider is launched from the airplane</a:t>
            </a:r>
            <a:endParaRPr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-"/>
            </a:pPr>
            <a:r>
              <a:rPr lang="en-US" sz="2000">
                <a:solidFill>
                  <a:srgbClr val="002B5C"/>
                </a:solidFill>
              </a:rPr>
              <a:t>Must identify launch conditions and trigger lights at the right time</a:t>
            </a:r>
            <a:endParaRPr b="1" sz="2000">
              <a:solidFill>
                <a:srgbClr val="002B5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762000" y="792162"/>
            <a:ext cx="79248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4000"/>
              <a:buFont typeface="Georgia"/>
              <a:buNone/>
            </a:pPr>
            <a:r>
              <a:rPr lang="en-US"/>
              <a:t>Demonstrated Features</a:t>
            </a:r>
            <a:endParaRPr/>
          </a:p>
        </p:txBody>
      </p:sp>
      <p:sp>
        <p:nvSpPr>
          <p:cNvPr id="97" name="Google Shape;97;p21"/>
          <p:cNvSpPr txBox="1"/>
          <p:nvPr>
            <p:ph idx="2" type="body"/>
          </p:nvPr>
        </p:nvSpPr>
        <p:spPr>
          <a:xfrm>
            <a:off x="762013" y="1600050"/>
            <a:ext cx="80631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220"/>
              <a:buNone/>
            </a:pPr>
            <a:r>
              <a:rPr b="1" lang="en-US" sz="2000">
                <a:solidFill>
                  <a:srgbClr val="002B5C"/>
                </a:solidFill>
              </a:rPr>
              <a:t>Video of Landing Precision</a:t>
            </a:r>
            <a:endParaRPr b="1"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-"/>
            </a:pPr>
            <a:r>
              <a:rPr lang="en-US" sz="2000">
                <a:solidFill>
                  <a:srgbClr val="002B5C"/>
                </a:solidFill>
              </a:rPr>
              <a:t>Video of glider demonstrating its ability to land in the designated scoring zone, specifically the 2.5 points</a:t>
            </a:r>
            <a:endParaRPr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-"/>
            </a:pPr>
            <a:r>
              <a:rPr lang="en-US" sz="2000">
                <a:solidFill>
                  <a:srgbClr val="002B5C"/>
                </a:solidFill>
              </a:rPr>
              <a:t>This achievement will be essential to a competitive performance in the competition</a:t>
            </a:r>
            <a:r>
              <a:rPr lang="en-US" sz="2000">
                <a:solidFill>
                  <a:srgbClr val="002B5C"/>
                </a:solidFill>
              </a:rPr>
              <a:t> </a:t>
            </a:r>
            <a:endParaRPr sz="2000">
              <a:solidFill>
                <a:srgbClr val="002B5C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2B5C"/>
              </a:solidFill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2B5C"/>
                </a:solidFill>
              </a:rPr>
              <a:t>Optimized Weight and Power Systems</a:t>
            </a:r>
            <a:endParaRPr b="1"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-"/>
            </a:pPr>
            <a:r>
              <a:rPr lang="en-US" sz="2000">
                <a:solidFill>
                  <a:srgbClr val="002B5C"/>
                </a:solidFill>
              </a:rPr>
              <a:t>G</a:t>
            </a:r>
            <a:r>
              <a:rPr lang="en-US" sz="2000">
                <a:solidFill>
                  <a:srgbClr val="002B5C"/>
                </a:solidFill>
              </a:rPr>
              <a:t>lider will demonstrate its lightweight construction to meet the maximum weight limit of 0.55 pounds</a:t>
            </a:r>
            <a:endParaRPr sz="2000">
              <a:solidFill>
                <a:srgbClr val="002B5C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B5C"/>
              </a:buClr>
              <a:buSzPts val="2000"/>
              <a:buChar char="-"/>
            </a:pPr>
            <a:r>
              <a:rPr lang="en-US" sz="2000">
                <a:solidFill>
                  <a:srgbClr val="002B5C"/>
                </a:solidFill>
              </a:rPr>
              <a:t>It will show versatility in power sourcing, being able to operate on either USB or LiPo battery power</a:t>
            </a:r>
            <a:endParaRPr b="1" sz="2000">
              <a:solidFill>
                <a:srgbClr val="002B5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_5_Arts&amp;Letter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